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7F8-C7DD-4D3A-B9C9-31CBD3EB5B27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30DA-11E7-4485-8350-549C91D9FA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0ECA-E5A4-4534-9D0D-5273A7C8EC01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3476-6280-465C-B794-40AE34EC6AE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DB81-C2F6-448C-BD83-9BCE03C4FCD8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4125-D013-48AD-9C44-24EFAED1997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1281-5DFE-4E67-8270-C2911D35B081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95F3-9DA8-4B73-B182-5950ED238A3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60A2-A688-4CB1-8DBC-87FD8B784937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4F7E8-8E9B-42DF-8349-E4A1A351AAD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559C-7F96-403E-91B1-B4C269B64B8D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A0769-8B19-4DD1-930C-10C5D05289C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D3EBC-7A6E-4B6F-BED3-68CC24BBB3A6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620C1-A424-4D0C-A755-F4AFED2D535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11A4-0F1E-4A25-9726-5802D0C966D0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6726C-A25C-4B56-B1BD-4AD79DA7FFB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89F19-3C66-4BD9-844E-032EF448705A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F892-E781-415E-A1F1-2822EBA6D86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CEE9-5F89-46DF-8C0F-9E4E189A9979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7D189-9A72-4DA1-B446-FB99AD1CCDB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FC6FC-FE02-43BF-9C02-2D16E6E16291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E965B-DDF0-457A-B26C-CDA4A26255E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C37E77-0835-4459-8208-A2AD9DB11F73}" type="datetimeFigureOut">
              <a:rPr lang="el-GR"/>
              <a:pPr>
                <a:defRPr/>
              </a:pPr>
              <a:t>24/6/2021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18873E-8636-40F0-ACEA-E82963C3F73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133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13330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3340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1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2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3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4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5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6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7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48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FFFFFF"/>
                    </a:solidFill>
                  </a:rPr>
                  <a:t>ΣΤΟΧΟΣ ΠΟΛΙΤΙΚΗΣ/ Policy Objective</a:t>
                </a:r>
                <a:endParaRPr lang="el-GR"/>
              </a:p>
            </p:txBody>
          </p:sp>
          <p:sp>
            <p:nvSpPr>
              <p:cNvPr id="13349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FFFFFF"/>
                    </a:solidFill>
                  </a:rPr>
                  <a:t>ΕΙΔΙΚΟΣ ΣΤΟΧΟΣ/ Specific Objective</a:t>
                </a:r>
                <a:endParaRPr lang="el-GR"/>
              </a:p>
            </p:txBody>
          </p:sp>
          <p:sp>
            <p:nvSpPr>
              <p:cNvPr id="13350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ΤΙΤΛΟΣ ΠΡΑΞΗΣ_Κωδικός ΟΠΣ/ Project Title_MIS</a:t>
                </a:r>
                <a:endParaRPr lang="el-GR"/>
              </a:p>
            </p:txBody>
          </p:sp>
          <p:sp>
            <p:nvSpPr>
              <p:cNvPr id="13351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ΔΙΚΑΙΟΥΧΟΣ ΦΟΡΕΑΣ/ Proposal Promoter</a:t>
                </a:r>
                <a:endParaRPr lang="el-GR"/>
              </a:p>
            </p:txBody>
          </p:sp>
          <p:sp>
            <p:nvSpPr>
              <p:cNvPr id="13352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ΤΟΠΟΘΕΣΙΑ/ Location</a:t>
                </a:r>
                <a:endParaRPr lang="el-GR"/>
              </a:p>
            </p:txBody>
          </p:sp>
          <p:sp>
            <p:nvSpPr>
              <p:cNvPr id="13353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ΣΥΝΟΠΤΙΚΗ ΠΕΡΙΓΡΑΦΗ/ Outline Description</a:t>
                </a:r>
                <a:endParaRPr lang="el-GR"/>
              </a:p>
            </p:txBody>
          </p:sp>
          <p:sp>
            <p:nvSpPr>
              <p:cNvPr id="13354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55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56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ΠΡΟΫΠΟΛΟΓΙΣΜΟΣ/ΤΑΜΕΙΟ/ Estimated Cost &amp;Funding </a:t>
                </a:r>
                <a:endParaRPr lang="el-GR"/>
              </a:p>
            </p:txBody>
          </p:sp>
          <p:sp>
            <p:nvSpPr>
              <p:cNvPr id="13357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58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59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ΤΑΜΕΙΟ/ Source</a:t>
                </a:r>
                <a:endParaRPr lang="el-GR"/>
              </a:p>
            </p:txBody>
          </p:sp>
          <p:sp>
            <p:nvSpPr>
              <p:cNvPr id="13360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61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1200" b="1">
                    <a:solidFill>
                      <a:srgbClr val="000000"/>
                    </a:solidFill>
                  </a:rPr>
                  <a:t>     </a:t>
                </a:r>
                <a:endParaRPr lang="el-GR"/>
              </a:p>
            </p:txBody>
          </p:sp>
          <p:sp>
            <p:nvSpPr>
              <p:cNvPr id="13362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63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64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65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66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 b="1">
                    <a:solidFill>
                      <a:srgbClr val="000000"/>
                    </a:solidFill>
                  </a:rPr>
                  <a:t>ΚΟΣΤΟΣ/ Cost </a:t>
                </a:r>
                <a:endParaRPr lang="el-GR"/>
              </a:p>
            </p:txBody>
          </p:sp>
          <p:sp>
            <p:nvSpPr>
              <p:cNvPr id="13367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900">
                    <a:solidFill>
                      <a:srgbClr val="000000"/>
                    </a:solidFill>
                  </a:rPr>
                  <a:t>(Euros)</a:t>
                </a:r>
                <a:endParaRPr lang="el-GR"/>
              </a:p>
            </p:txBody>
          </p:sp>
          <p:sp>
            <p:nvSpPr>
              <p:cNvPr id="13368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69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70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71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72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73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3374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75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76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77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78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79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80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81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82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83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84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85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86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87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88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89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90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91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92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93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94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95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96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97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398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99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00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01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02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03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04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05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06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07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08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09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10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11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12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13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14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15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16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17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18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19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20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21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22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23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24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25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26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27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28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29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30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31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32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33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34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35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36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37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38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39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40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41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42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43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44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45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46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47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48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49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50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51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52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53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54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55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56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57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58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59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60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61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62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63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64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65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66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67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68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69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70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71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72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73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74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75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76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77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78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79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80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81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82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83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84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85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86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87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88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89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90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91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92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93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94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95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96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97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498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499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00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01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02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03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04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05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06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07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08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09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10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11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12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13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14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15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16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17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18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19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20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21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22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23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24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25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26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27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28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29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30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31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32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33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34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35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36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537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3538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3331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3332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333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3334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335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3336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337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3338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339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276600" y="1341438"/>
            <a:ext cx="5653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1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03_Βελτίωση της ανταγωνιστικότητας των μικρομεσαίων επιχειρήσεων </a:t>
            </a:r>
          </a:p>
        </p:txBody>
      </p: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3276600" y="1700213"/>
            <a:ext cx="56530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03.</a:t>
            </a:r>
            <a:r>
              <a:rPr lang="en-US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c.1</a:t>
            </a:r>
            <a:r>
              <a:rPr lang="el-GR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_Αναστροφή της συρρίκνωσης της παραγωγικής βάσης της Περιφέρειας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3167063" y="2060575"/>
            <a:ext cx="5868987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3317" name="Ορθογώνιο 14"/>
          <p:cNvSpPr>
            <a:spLocks noChangeArrowheads="1"/>
          </p:cNvSpPr>
          <p:nvPr/>
        </p:nvSpPr>
        <p:spPr bwMode="auto">
          <a:xfrm>
            <a:off x="3276600" y="3306763"/>
            <a:ext cx="5653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b="1">
                <a:solidFill>
                  <a:schemeClr val="tx2"/>
                </a:solidFill>
                <a:latin typeface="Calibri" pitchFamily="34" charset="0"/>
              </a:rPr>
              <a:t>Π Ε Ρ Ι Φ Ε Ρ Ε Ι Α </a:t>
            </a:r>
            <a:r>
              <a:rPr lang="en-US" sz="1600" b="1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el-GR" sz="1600" b="1">
                <a:solidFill>
                  <a:schemeClr val="tx2"/>
                </a:solidFill>
                <a:latin typeface="Calibri" pitchFamily="34" charset="0"/>
              </a:rPr>
              <a:t> Α Τ Τ Ι Κ Η Σ</a:t>
            </a:r>
          </a:p>
        </p:txBody>
      </p:sp>
      <p:sp>
        <p:nvSpPr>
          <p:cNvPr id="13318" name="Ορθογώνιο 15"/>
          <p:cNvSpPr>
            <a:spLocks noChangeArrowheads="1"/>
          </p:cNvSpPr>
          <p:nvPr/>
        </p:nvSpPr>
        <p:spPr bwMode="auto">
          <a:xfrm>
            <a:off x="3348038" y="5589588"/>
            <a:ext cx="2087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b="1">
                <a:latin typeface="Calibri" pitchFamily="34" charset="0"/>
              </a:rPr>
              <a:t>ΕΤΠΑ</a:t>
            </a:r>
          </a:p>
        </p:txBody>
      </p:sp>
      <p:sp>
        <p:nvSpPr>
          <p:cNvPr id="13319" name="TextBox 19"/>
          <p:cNvSpPr txBox="1">
            <a:spLocks noChangeArrowheads="1"/>
          </p:cNvSpPr>
          <p:nvPr/>
        </p:nvSpPr>
        <p:spPr bwMode="auto">
          <a:xfrm>
            <a:off x="0" y="6453188"/>
            <a:ext cx="9144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Με τη συγχρηματοδότηση της Ελλάδας και της Ευρωπαϊκής Ένωσης</a:t>
            </a: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5128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Ορθογώνιο 21"/>
          <p:cNvSpPr>
            <a:spLocks noChangeArrowheads="1"/>
          </p:cNvSpPr>
          <p:nvPr/>
        </p:nvSpPr>
        <p:spPr bwMode="auto">
          <a:xfrm>
            <a:off x="1647825" y="509588"/>
            <a:ext cx="27797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100" b="1">
                <a:latin typeface="Calibri" pitchFamily="34" charset="0"/>
              </a:rPr>
              <a:t>Ευρωπαϊκή Ένωση </a:t>
            </a:r>
            <a:endParaRPr lang="el-GR" sz="1100">
              <a:latin typeface="Calibri" pitchFamily="34" charset="0"/>
            </a:endParaRPr>
          </a:p>
          <a:p>
            <a:r>
              <a:rPr lang="el-GR" sz="1100">
                <a:latin typeface="Calibri" pitchFamily="34" charset="0"/>
              </a:rPr>
              <a:t>Ευρωπαϊκό Ταμείο Περιφερειακής Ανάπτυξης 	</a:t>
            </a:r>
          </a:p>
        </p:txBody>
      </p:sp>
      <p:pic>
        <p:nvPicPr>
          <p:cNvPr id="13322" name="Εικόνα 22" descr="Description: F:\2014_2020\SMART SPECIALIZATION\WORSHOP_EDP_01_POLITISMOS_TOYRISMOS\YLIKO DHMOSIEYSHS\espa1420_logo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220663"/>
            <a:ext cx="15128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242888" y="2141538"/>
            <a:ext cx="1706562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sz="900" b="1">
                <a:solidFill>
                  <a:srgbClr val="000000"/>
                </a:solidFill>
              </a:rPr>
              <a:t>ΤΙΤΛΟΣ ΔΡΑΣΗΣ/ </a:t>
            </a:r>
            <a:r>
              <a:rPr lang="en-US" sz="900" b="1">
                <a:solidFill>
                  <a:srgbClr val="000000"/>
                </a:solidFill>
              </a:rPr>
              <a:t>Proposal Call</a:t>
            </a:r>
            <a:endParaRPr lang="el-GR"/>
          </a:p>
        </p:txBody>
      </p:sp>
      <p:sp>
        <p:nvSpPr>
          <p:cNvPr id="223" name="Ορθογώνιο 222"/>
          <p:cNvSpPr/>
          <p:nvPr/>
        </p:nvSpPr>
        <p:spPr>
          <a:xfrm>
            <a:off x="3284538" y="3741738"/>
            <a:ext cx="5519737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13325" name="Text Box 224"/>
          <p:cNvSpPr txBox="1">
            <a:spLocks noChangeArrowheads="1"/>
          </p:cNvSpPr>
          <p:nvPr/>
        </p:nvSpPr>
        <p:spPr bwMode="auto">
          <a:xfrm>
            <a:off x="3348038" y="249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3326" name="Text Box 225"/>
          <p:cNvSpPr txBox="1">
            <a:spLocks noChangeArrowheads="1"/>
          </p:cNvSpPr>
          <p:nvPr/>
        </p:nvSpPr>
        <p:spPr bwMode="auto">
          <a:xfrm>
            <a:off x="5148263" y="2420938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ΑΤΤΕ3-0328313</a:t>
            </a:r>
          </a:p>
        </p:txBody>
      </p:sp>
      <p:sp>
        <p:nvSpPr>
          <p:cNvPr id="13327" name="Text Box 226"/>
          <p:cNvSpPr txBox="1">
            <a:spLocks noChangeArrowheads="1"/>
          </p:cNvSpPr>
          <p:nvPr/>
        </p:nvSpPr>
        <p:spPr bwMode="auto">
          <a:xfrm>
            <a:off x="3276600" y="2852738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/>
              <a:t>ΓΕΩΡΓΙΟΣ ΣΤΑΜΑΤΗΣ ΑΝΩΝΥΜΗ ΕΜΠΟΡΙΚΗ ΚΑΙ ΒΙΟΤΕΧΝΙΚΗ ΕΤΑΙΡΕΙΑ ΕΙΔΩΝ ΕΝΔΥΣΗΣ</a:t>
            </a:r>
            <a:r>
              <a:rPr lang="el-GR"/>
              <a:t> </a:t>
            </a:r>
            <a:endParaRPr lang="el-GR">
              <a:latin typeface="Roboto-Regular" charset="-95"/>
            </a:endParaRPr>
          </a:p>
          <a:p>
            <a:endParaRPr lang="el-GR"/>
          </a:p>
        </p:txBody>
      </p:sp>
      <p:sp>
        <p:nvSpPr>
          <p:cNvPr id="13328" name="Text Box 227"/>
          <p:cNvSpPr txBox="1">
            <a:spLocks noChangeArrowheads="1"/>
          </p:cNvSpPr>
          <p:nvPr/>
        </p:nvSpPr>
        <p:spPr bwMode="auto">
          <a:xfrm>
            <a:off x="6588125" y="5589588"/>
            <a:ext cx="145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latin typeface="Roboto-Regular" charset="-95"/>
              </a:rPr>
              <a:t>40.000,00</a:t>
            </a:r>
            <a:r>
              <a:rPr lang="en-US"/>
              <a:t> </a:t>
            </a:r>
            <a:r>
              <a:rPr lang="el-GR"/>
              <a:t>€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207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Roboto-Regular</vt:lpstr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</cp:lastModifiedBy>
  <cp:revision>15</cp:revision>
  <dcterms:created xsi:type="dcterms:W3CDTF">2021-05-19T11:41:06Z</dcterms:created>
  <dcterms:modified xsi:type="dcterms:W3CDTF">2021-06-24T16:02:37Z</dcterms:modified>
</cp:coreProperties>
</file>